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15"/>
  </p:notesMasterIdLst>
  <p:handoutMasterIdLst>
    <p:handoutMasterId r:id="rId16"/>
  </p:handoutMasterIdLst>
  <p:sldIdLst>
    <p:sldId id="265" r:id="rId2"/>
    <p:sldId id="295" r:id="rId3"/>
    <p:sldId id="284" r:id="rId4"/>
    <p:sldId id="285" r:id="rId5"/>
    <p:sldId id="299" r:id="rId6"/>
    <p:sldId id="297" r:id="rId7"/>
    <p:sldId id="286" r:id="rId8"/>
    <p:sldId id="290" r:id="rId9"/>
    <p:sldId id="291" r:id="rId10"/>
    <p:sldId id="298" r:id="rId11"/>
    <p:sldId id="296" r:id="rId12"/>
    <p:sldId id="300" r:id="rId13"/>
    <p:sldId id="263"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varScale="1">
        <p:scale>
          <a:sx n="142" d="100"/>
          <a:sy n="142" d="100"/>
        </p:scale>
        <p:origin x="876" y="120"/>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5/10/2023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5/10/2023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66394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Сказать про время занимаемое разными подписями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1931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414447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Поменять блок схему</a:t>
            </a:r>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11985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Показать работу </a:t>
            </a:r>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7445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Табличка с параметрами</a:t>
            </a:r>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37150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прошедшем времени </a:t>
            </a:r>
            <a:r>
              <a:rPr lang="ru-RU" dirty="0" err="1"/>
              <a:t>разарботка</a:t>
            </a:r>
            <a:r>
              <a:rPr lang="ru-RU" dirty="0"/>
              <a:t> методики позволяет </a:t>
            </a:r>
          </a:p>
        </p:txBody>
      </p:sp>
      <p:sp>
        <p:nvSpPr>
          <p:cNvPr id="4" name="Номер слайда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3194862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ft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44705" y="3014025"/>
            <a:ext cx="6400800" cy="704850"/>
          </a:xfrm>
        </p:spPr>
        <p:txBody>
          <a:bodyPr>
            <a:noAutofit/>
          </a:bodyPr>
          <a:lstStyle/>
          <a:p>
            <a:pPr algn="ctr"/>
            <a:r>
              <a:rPr lang="ru-RU" sz="1800" b="0" dirty="0">
                <a:solidFill>
                  <a:schemeClr val="bg2"/>
                </a:solidFill>
                <a:latin typeface="Times New Roman" panose="02020603050405020304" pitchFamily="18" charset="0"/>
                <a:cs typeface="Times New Roman" panose="02020603050405020304" pitchFamily="18" charset="0"/>
              </a:rPr>
              <a:t>Выпускная квалификационная работа</a:t>
            </a:r>
            <a:br>
              <a:rPr lang="ru-RU" sz="2800" dirty="0">
                <a:solidFill>
                  <a:schemeClr val="bg2"/>
                </a:solidFill>
                <a:latin typeface="Times New Roman" panose="02020603050405020304" pitchFamily="18" charset="0"/>
                <a:cs typeface="Times New Roman" panose="02020603050405020304" pitchFamily="18" charset="0"/>
              </a:rPr>
            </a:br>
            <a:r>
              <a:rPr lang="ru-RU" sz="2000" b="0" dirty="0">
                <a:solidFill>
                  <a:schemeClr val="bg2"/>
                </a:solidFill>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br>
              <a:rPr lang="ru-RU" sz="2000" b="0" dirty="0">
                <a:solidFill>
                  <a:schemeClr val="bg2"/>
                </a:solidFill>
                <a:latin typeface="Times New Roman" panose="02020603050405020304" pitchFamily="18" charset="0"/>
                <a:cs typeface="Times New Roman" panose="02020603050405020304" pitchFamily="18" charset="0"/>
              </a:rPr>
            </a:br>
            <a:br>
              <a:rPr lang="ru-RU" sz="2000" b="0" dirty="0">
                <a:solidFill>
                  <a:schemeClr val="bg2"/>
                </a:solidFill>
              </a:rPr>
            </a:br>
            <a:r>
              <a:rPr lang="ru-RU" sz="1600" dirty="0">
                <a:solidFill>
                  <a:schemeClr val="bg2"/>
                </a:solidFill>
                <a:latin typeface="Times New Roman" panose="02020603050405020304" pitchFamily="18" charset="0"/>
                <a:cs typeface="Times New Roman" panose="02020603050405020304" pitchFamily="18" charset="0"/>
              </a:rPr>
              <a:t>Факультет безопасности информационных технологий</a:t>
            </a:r>
            <a:br>
              <a:rPr lang="ru-RU" sz="1600" dirty="0">
                <a:solidFill>
                  <a:schemeClr val="bg2"/>
                </a:solidFill>
                <a:latin typeface="Times New Roman" panose="02020603050405020304" pitchFamily="18" charset="0"/>
                <a:cs typeface="Times New Roman" panose="02020603050405020304" pitchFamily="18" charset="0"/>
              </a:rPr>
            </a:br>
            <a:r>
              <a:rPr lang="ru-RU" sz="1600" dirty="0">
                <a:solidFill>
                  <a:schemeClr val="bg2"/>
                </a:solidFill>
                <a:latin typeface="Times New Roman" panose="02020603050405020304" pitchFamily="18" charset="0"/>
                <a:cs typeface="Times New Roman" panose="02020603050405020304" pitchFamily="18" charset="0"/>
              </a:rPr>
              <a:t>Образовательная программа Технологии защиты </a:t>
            </a:r>
            <a:r>
              <a:rPr lang="ru-RU" sz="1800" dirty="0">
                <a:solidFill>
                  <a:schemeClr val="bg2"/>
                </a:solidFill>
                <a:latin typeface="Times New Roman" panose="02020603050405020304" pitchFamily="18" charset="0"/>
                <a:cs typeface="Times New Roman" panose="02020603050405020304" pitchFamily="18" charset="0"/>
              </a:rPr>
              <a:t>информации</a:t>
            </a:r>
            <a:br>
              <a:rPr lang="ru-RU" sz="1800" dirty="0">
                <a:solidFill>
                  <a:schemeClr val="bg2"/>
                </a:solidFill>
                <a:latin typeface="Times New Roman" panose="02020603050405020304" pitchFamily="18" charset="0"/>
                <a:cs typeface="Times New Roman" panose="02020603050405020304" pitchFamily="18" charset="0"/>
              </a:rPr>
            </a:br>
            <a:r>
              <a:rPr lang="ru-RU" sz="1200" dirty="0">
                <a:solidFill>
                  <a:schemeClr val="bg2"/>
                </a:solidFill>
                <a:latin typeface="Times New Roman" panose="02020603050405020304" pitchFamily="18" charset="0"/>
                <a:cs typeface="Times New Roman" panose="02020603050405020304" pitchFamily="18" charset="0"/>
              </a:rPr>
              <a:t>Направление подготовки (специальность) 10.03.01 Информационная безопасность</a:t>
            </a:r>
            <a:br>
              <a:rPr lang="ru-RU" sz="36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Выполнил студент: Гутник Дмитрий Вячеславович, </a:t>
            </a:r>
            <a:r>
              <a:rPr lang="en-US" sz="1400" dirty="0">
                <a:solidFill>
                  <a:schemeClr val="bg1"/>
                </a:solidFill>
                <a:latin typeface="Times New Roman" panose="02020603050405020304" pitchFamily="18" charset="0"/>
                <a:cs typeface="Times New Roman" panose="02020603050405020304" pitchFamily="18" charset="0"/>
              </a:rPr>
              <a:t>N34491</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Научный руководитель: доцент ФБИТ, к.т.н., Таранов Сергей Владимирович</a:t>
            </a:r>
            <a:br>
              <a:rPr lang="ru-RU" sz="1400" dirty="0">
                <a:solidFill>
                  <a:schemeClr val="bg1"/>
                </a:solidFill>
                <a:latin typeface="Times New Roman" panose="02020603050405020304" pitchFamily="18" charset="0"/>
                <a:cs typeface="Times New Roman" panose="02020603050405020304" pitchFamily="18" charset="0"/>
              </a:rPr>
            </a:br>
            <a:r>
              <a:rPr lang="ru-RU" sz="1400" dirty="0">
                <a:solidFill>
                  <a:schemeClr val="bg1"/>
                </a:solidFill>
                <a:latin typeface="Times New Roman" panose="02020603050405020304" pitchFamily="18" charset="0"/>
                <a:cs typeface="Times New Roman" panose="02020603050405020304" pitchFamily="18" charset="0"/>
              </a:rPr>
              <a:t>Санкт-Петербург, 2023</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9B38304-60B7-8AD0-BA4E-6280A6AE2E00}"/>
              </a:ext>
            </a:extLst>
          </p:cNvPr>
          <p:cNvSpPr txBox="1"/>
          <p:nvPr/>
        </p:nvSpPr>
        <p:spPr>
          <a:xfrm>
            <a:off x="166255" y="4649931"/>
            <a:ext cx="493568" cy="369332"/>
          </a:xfrm>
          <a:prstGeom prst="rect">
            <a:avLst/>
          </a:prstGeom>
          <a:noFill/>
        </p:spPr>
        <p:txBody>
          <a:bodyPr wrap="square" rtlCol="0">
            <a:spAutoFit/>
          </a:bodyPr>
          <a:lstStyle/>
          <a:p>
            <a:r>
              <a:rPr lang="ru-RU" dirty="0"/>
              <a:t>1</a:t>
            </a:r>
          </a:p>
        </p:txBody>
      </p:sp>
      <p:sp>
        <p:nvSpPr>
          <p:cNvPr id="3" name="TextBox 2">
            <a:extLst>
              <a:ext uri="{FF2B5EF4-FFF2-40B4-BE49-F238E27FC236}">
                <a16:creationId xmlns:a16="http://schemas.microsoft.com/office/drawing/2014/main" id="{7A6D2CE6-E344-48AD-9683-4736B99DBD7F}"/>
              </a:ext>
            </a:extLst>
          </p:cNvPr>
          <p:cNvSpPr txBox="1"/>
          <p:nvPr/>
        </p:nvSpPr>
        <p:spPr>
          <a:xfrm>
            <a:off x="208429" y="0"/>
            <a:ext cx="8673353" cy="1323439"/>
          </a:xfrm>
          <a:prstGeom prst="rect">
            <a:avLst/>
          </a:prstGeom>
          <a:noFill/>
        </p:spPr>
        <p:txBody>
          <a:bodyPr wrap="square" rtlCol="0">
            <a:spAutoFit/>
          </a:bodyPr>
          <a:lstStyle/>
          <a:p>
            <a:pPr algn="ctr"/>
            <a:r>
              <a:rPr lang="ru-RU" dirty="0">
                <a:solidFill>
                  <a:schemeClr val="bg2"/>
                </a:solidFill>
                <a:latin typeface="Times New Roman" panose="02020603050405020304" pitchFamily="18" charset="0"/>
                <a:cs typeface="Times New Roman" panose="02020603050405020304" pitchFamily="18" charset="0"/>
              </a:rPr>
              <a:t>Министерство науки и высшего образования Российской Федерации</a:t>
            </a:r>
            <a:br>
              <a:rPr lang="ru-RU" b="1" dirty="0">
                <a:solidFill>
                  <a:schemeClr val="bg2"/>
                </a:solidFill>
                <a:latin typeface="Times New Roman" panose="02020603050405020304" pitchFamily="18" charset="0"/>
                <a:cs typeface="Times New Roman" panose="02020603050405020304" pitchFamily="18" charset="0"/>
              </a:rPr>
            </a:br>
            <a:r>
              <a:rPr lang="ru-RU" sz="1400" dirty="0">
                <a:solidFill>
                  <a:schemeClr val="bg2"/>
                </a:solidFill>
                <a:latin typeface="Times New Roman" panose="02020603050405020304" pitchFamily="18" charset="0"/>
                <a:cs typeface="Times New Roman" panose="02020603050405020304" pitchFamily="18" charset="0"/>
              </a:rPr>
              <a:t>ФЕДЕРАЛЬНОЕ ГОСУДАРСТВЕННОЕ АВТОНОМНОЕ ОБРАЗОВАТЕЛЬНОЕ УЧРЕЖДЕНИЕ ВЫСШЕГО ОБРАЗОВАНИЯ</a:t>
            </a:r>
            <a:br>
              <a:rPr lang="ru-RU" dirty="0">
                <a:solidFill>
                  <a:schemeClr val="bg2"/>
                </a:solidFill>
                <a:latin typeface="Times New Roman" panose="02020603050405020304" pitchFamily="18" charset="0"/>
                <a:cs typeface="Times New Roman" panose="02020603050405020304" pitchFamily="18" charset="0"/>
              </a:rPr>
            </a:br>
            <a:r>
              <a:rPr lang="ru-RU" dirty="0">
                <a:solidFill>
                  <a:schemeClr val="bg2"/>
                </a:solidFill>
                <a:latin typeface="Times New Roman" panose="02020603050405020304" pitchFamily="18" charset="0"/>
                <a:cs typeface="Times New Roman" panose="02020603050405020304" pitchFamily="18" charset="0"/>
              </a:rPr>
              <a:t>«</a:t>
            </a:r>
            <a:r>
              <a:rPr lang="ru-RU" sz="1600" dirty="0">
                <a:solidFill>
                  <a:schemeClr val="bg2"/>
                </a:solidFill>
                <a:latin typeface="Times New Roman" panose="02020603050405020304" pitchFamily="18" charset="0"/>
                <a:cs typeface="Times New Roman" panose="02020603050405020304" pitchFamily="18" charset="0"/>
              </a:rPr>
              <a:t>НАЦИОНАЛЬНЫЙ ИССЛЕДОВАТЕЛЬСКИЙ УНИВЕРСИТЕТ ИТМО»</a:t>
            </a:r>
          </a:p>
          <a:p>
            <a:pPr algn="ctr"/>
            <a:r>
              <a:rPr lang="ru-RU" sz="1600" dirty="0">
                <a:solidFill>
                  <a:schemeClr val="bg2"/>
                </a:solidFill>
                <a:latin typeface="Times New Roman" panose="02020603050405020304" pitchFamily="18" charset="0"/>
                <a:cs typeface="Times New Roman" panose="02020603050405020304" pitchFamily="18" charset="0"/>
              </a:rPr>
              <a:t>(Университет ИТМО)</a:t>
            </a:r>
            <a:endParaRPr lang="ru-RU"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Аналоги</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10</a:t>
            </a:r>
          </a:p>
        </p:txBody>
      </p:sp>
      <p:sp>
        <p:nvSpPr>
          <p:cNvPr id="6" name="TextBox 5">
            <a:extLst>
              <a:ext uri="{FF2B5EF4-FFF2-40B4-BE49-F238E27FC236}">
                <a16:creationId xmlns:a16="http://schemas.microsoft.com/office/drawing/2014/main" id="{A0058896-219B-4B0B-988E-D143B8175C49}"/>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graphicFrame>
        <p:nvGraphicFramePr>
          <p:cNvPr id="7" name="Таблица 6">
            <a:extLst>
              <a:ext uri="{FF2B5EF4-FFF2-40B4-BE49-F238E27FC236}">
                <a16:creationId xmlns:a16="http://schemas.microsoft.com/office/drawing/2014/main" id="{93512CD6-6932-4AAA-9DB6-61AE4ECEE97D}"/>
              </a:ext>
            </a:extLst>
          </p:cNvPr>
          <p:cNvGraphicFramePr>
            <a:graphicFrameLocks noGrp="1"/>
          </p:cNvGraphicFramePr>
          <p:nvPr>
            <p:extLst>
              <p:ext uri="{D42A27DB-BD31-4B8C-83A1-F6EECF244321}">
                <p14:modId xmlns:p14="http://schemas.microsoft.com/office/powerpoint/2010/main" val="2535001564"/>
              </p:ext>
            </p:extLst>
          </p:nvPr>
        </p:nvGraphicFramePr>
        <p:xfrm>
          <a:off x="457200" y="1083771"/>
          <a:ext cx="8229600" cy="3669764"/>
        </p:xfrm>
        <a:graphic>
          <a:graphicData uri="http://schemas.openxmlformats.org/drawingml/2006/table">
            <a:tbl>
              <a:tblPr firstRow="1" bandRow="1">
                <a:tableStyleId>{5C22544A-7EE6-4342-B048-85BDC9FD1C3A}</a:tableStyleId>
              </a:tblPr>
              <a:tblGrid>
                <a:gridCol w="1806708">
                  <a:extLst>
                    <a:ext uri="{9D8B030D-6E8A-4147-A177-3AD203B41FA5}">
                      <a16:colId xmlns:a16="http://schemas.microsoft.com/office/drawing/2014/main" val="461117132"/>
                    </a:ext>
                  </a:extLst>
                </a:gridCol>
                <a:gridCol w="2110187">
                  <a:extLst>
                    <a:ext uri="{9D8B030D-6E8A-4147-A177-3AD203B41FA5}">
                      <a16:colId xmlns:a16="http://schemas.microsoft.com/office/drawing/2014/main" val="4223328286"/>
                    </a:ext>
                  </a:extLst>
                </a:gridCol>
                <a:gridCol w="1261261">
                  <a:extLst>
                    <a:ext uri="{9D8B030D-6E8A-4147-A177-3AD203B41FA5}">
                      <a16:colId xmlns:a16="http://schemas.microsoft.com/office/drawing/2014/main" val="630645189"/>
                    </a:ext>
                  </a:extLst>
                </a:gridCol>
                <a:gridCol w="1715879">
                  <a:extLst>
                    <a:ext uri="{9D8B030D-6E8A-4147-A177-3AD203B41FA5}">
                      <a16:colId xmlns:a16="http://schemas.microsoft.com/office/drawing/2014/main" val="2602017238"/>
                    </a:ext>
                  </a:extLst>
                </a:gridCol>
                <a:gridCol w="1335565">
                  <a:extLst>
                    <a:ext uri="{9D8B030D-6E8A-4147-A177-3AD203B41FA5}">
                      <a16:colId xmlns:a16="http://schemas.microsoft.com/office/drawing/2014/main" val="877814371"/>
                    </a:ext>
                  </a:extLst>
                </a:gridCol>
              </a:tblGrid>
              <a:tr h="670079">
                <a:tc>
                  <a:txBody>
                    <a:bodyPr/>
                    <a:lstStyle/>
                    <a:p>
                      <a:pPr algn="ctr"/>
                      <a:endParaRPr lang="ru-RU" dirty="0">
                        <a:latin typeface="Times New Roman" panose="02020603050405020304" pitchFamily="18" charset="0"/>
                        <a:cs typeface="Times New Roman" panose="02020603050405020304" pitchFamily="18" charset="0"/>
                      </a:endParaRPr>
                    </a:p>
                  </a:txBody>
                  <a:tcPr/>
                </a:tc>
                <a:tc>
                  <a:txBody>
                    <a:bodyPr/>
                    <a:lstStyle/>
                    <a:p>
                      <a:pPr algn="ctr"/>
                      <a:r>
                        <a:rPr lang="ru-RU" dirty="0">
                          <a:latin typeface="Times New Roman" panose="02020603050405020304" pitchFamily="18" charset="0"/>
                          <a:cs typeface="Times New Roman" panose="02020603050405020304" pitchFamily="18" charset="0"/>
                        </a:rPr>
                        <a:t>Разработанная методика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Cryptoy</a:t>
                      </a:r>
                      <a:endParaRPr lang="ru-RU"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dirty="0">
                          <a:latin typeface="Times New Roman" panose="02020603050405020304" pitchFamily="18" charset="0"/>
                          <a:cs typeface="Times New Roman" panose="02020603050405020304" pitchFamily="18" charset="0"/>
                        </a:rPr>
                        <a:t>Методика Жданова</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Cryptool</a:t>
                      </a:r>
                      <a:endParaRPr lang="ru-RU" dirty="0">
                        <a:latin typeface="Times New Roman" panose="02020603050405020304" pitchFamily="18" charset="0"/>
                        <a:cs typeface="Times New Roman" panose="02020603050405020304" pitchFamily="18" charset="0"/>
                      </a:endParaRPr>
                    </a:p>
                    <a:p>
                      <a:pPr algn="ctr"/>
                      <a:endParaRPr lang="ru-RU"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8221512"/>
                  </a:ext>
                </a:extLst>
              </a:tr>
              <a:tr h="746945">
                <a:tc>
                  <a:txBody>
                    <a:bodyPr/>
                    <a:lstStyle/>
                    <a:p>
                      <a:pPr algn="ctr"/>
                      <a:r>
                        <a:rPr lang="ru-RU" sz="1400" dirty="0">
                          <a:latin typeface="Times New Roman" panose="02020603050405020304" pitchFamily="18" charset="0"/>
                          <a:cs typeface="Times New Roman" panose="02020603050405020304" pitchFamily="18" charset="0"/>
                        </a:rPr>
                        <a:t>Несколько алгоритмов подписи</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30103209"/>
                  </a:ext>
                </a:extLst>
              </a:tr>
              <a:tr h="765805">
                <a:tc>
                  <a:txBody>
                    <a:bodyPr/>
                    <a:lstStyle/>
                    <a:p>
                      <a:pPr algn="ctr"/>
                      <a:r>
                        <a:rPr lang="ru-RU" sz="1400" dirty="0">
                          <a:latin typeface="Times New Roman" panose="02020603050405020304" pitchFamily="18" charset="0"/>
                          <a:cs typeface="Times New Roman" panose="02020603050405020304" pitchFamily="18" charset="0"/>
                        </a:rPr>
                        <a:t>Ассиметричные алгоритмы шифрования </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088886835"/>
                  </a:ext>
                </a:extLst>
              </a:tr>
              <a:tr h="765805">
                <a:tc>
                  <a:txBody>
                    <a:bodyPr/>
                    <a:lstStyle/>
                    <a:p>
                      <a:pPr algn="ctr"/>
                      <a:r>
                        <a:rPr lang="ru-RU" sz="1400" dirty="0">
                          <a:latin typeface="Times New Roman" panose="02020603050405020304" pitchFamily="18" charset="0"/>
                          <a:cs typeface="Times New Roman" panose="02020603050405020304" pitchFamily="18" charset="0"/>
                        </a:rPr>
                        <a:t>Симметричные алгоритмы шифрования</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34407747"/>
                  </a:ext>
                </a:extLst>
              </a:tr>
              <a:tr h="721130">
                <a:tc>
                  <a:txBody>
                    <a:bodyPr/>
                    <a:lstStyle/>
                    <a:p>
                      <a:pPr algn="ctr"/>
                      <a:r>
                        <a:rPr lang="ru-RU" sz="1400" dirty="0">
                          <a:latin typeface="Times New Roman" panose="02020603050405020304" pitchFamily="18" charset="0"/>
                          <a:cs typeface="Times New Roman" panose="02020603050405020304" pitchFamily="18" charset="0"/>
                        </a:rPr>
                        <a:t>Подпись,</a:t>
                      </a:r>
                    </a:p>
                    <a:p>
                      <a:pPr algn="ctr"/>
                      <a:r>
                        <a:rPr lang="ru-RU" sz="1400" dirty="0">
                          <a:latin typeface="Times New Roman" panose="02020603050405020304" pitchFamily="18" charset="0"/>
                          <a:cs typeface="Times New Roman" panose="02020603050405020304" pitchFamily="18" charset="0"/>
                        </a:rPr>
                        <a:t>проверка подписи</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tc>
                  <a:txBody>
                    <a:bodyPr/>
                    <a:lstStyle/>
                    <a:p>
                      <a:pPr algn="ctr"/>
                      <a:r>
                        <a:rPr lang="ru-RU"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74016550"/>
                  </a:ext>
                </a:extLst>
              </a:tr>
            </a:tbl>
          </a:graphicData>
        </a:graphic>
      </p:graphicFrame>
    </p:spTree>
    <p:extLst>
      <p:ext uri="{BB962C8B-B14F-4D97-AF65-F5344CB8AC3E}">
        <p14:creationId xmlns:p14="http://schemas.microsoft.com/office/powerpoint/2010/main" val="70510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Вывод</a:t>
            </a:r>
          </a:p>
        </p:txBody>
      </p:sp>
      <p:sp>
        <p:nvSpPr>
          <p:cNvPr id="3" name="TextBox 2">
            <a:extLst>
              <a:ext uri="{FF2B5EF4-FFF2-40B4-BE49-F238E27FC236}">
                <a16:creationId xmlns:a16="http://schemas.microsoft.com/office/drawing/2014/main" id="{AB8C2220-383F-F2A2-B1E6-556BAD60FA08}"/>
              </a:ext>
            </a:extLst>
          </p:cNvPr>
          <p:cNvSpPr txBox="1"/>
          <p:nvPr/>
        </p:nvSpPr>
        <p:spPr>
          <a:xfrm>
            <a:off x="457201" y="1055594"/>
            <a:ext cx="8128746" cy="3416320"/>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В результате выполнения этой работы была разработана методика которая позволяет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Подписывать сообщения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Проверять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Создавать ключи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Использовать заранее созданные ключи для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Рекомендовать алгоритмы в зависимости от сценария использования</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Проводить тесты производительности алгоритмов электронной подписи</a:t>
            </a:r>
          </a:p>
          <a:p>
            <a:r>
              <a:rPr lang="ru-RU" dirty="0">
                <a:latin typeface="Times New Roman" panose="02020603050405020304" pitchFamily="18" charset="0"/>
                <a:cs typeface="Times New Roman" panose="02020603050405020304" pitchFamily="18" charset="0"/>
              </a:rPr>
              <a:t> и отличается от аналогов тем,  что:</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большее количество алгоритмов подписи</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Поддерживает несколько уровней защиты от коллизий хэшей </a:t>
            </a:r>
          </a:p>
          <a:p>
            <a:pPr marL="285750" indent="-285750">
              <a:buFont typeface="Arial" panose="020B0604020202020204" pitchFamily="34" charset="0"/>
              <a:buChar char="•"/>
            </a:pPr>
            <a:r>
              <a:rPr lang="ru-RU" dirty="0">
                <a:latin typeface="Times New Roman" panose="02020603050405020304" pitchFamily="18" charset="0"/>
                <a:cs typeface="Times New Roman" panose="02020603050405020304" pitchFamily="18" charset="0"/>
              </a:rPr>
              <a:t>Позволяет оценивать время работы алгоритма на конкретном устройстве</a:t>
            </a:r>
          </a:p>
        </p:txBody>
      </p:sp>
      <p:sp>
        <p:nvSpPr>
          <p:cNvPr id="5" name="TextBox 4">
            <a:extLst>
              <a:ext uri="{FF2B5EF4-FFF2-40B4-BE49-F238E27FC236}">
                <a16:creationId xmlns:a16="http://schemas.microsoft.com/office/drawing/2014/main" id="{4D3734AB-E9DA-ADC8-6525-125287C5E36F}"/>
              </a:ext>
            </a:extLst>
          </p:cNvPr>
          <p:cNvSpPr txBox="1"/>
          <p:nvPr/>
        </p:nvSpPr>
        <p:spPr>
          <a:xfrm>
            <a:off x="166255" y="4649931"/>
            <a:ext cx="493568" cy="369332"/>
          </a:xfrm>
          <a:prstGeom prst="rect">
            <a:avLst/>
          </a:prstGeom>
          <a:noFill/>
        </p:spPr>
        <p:txBody>
          <a:bodyPr wrap="square" rtlCol="0">
            <a:spAutoFit/>
          </a:bodyPr>
          <a:lstStyle/>
          <a:p>
            <a:r>
              <a:rPr lang="ru-RU" dirty="0"/>
              <a:t>11</a:t>
            </a:r>
          </a:p>
        </p:txBody>
      </p:sp>
      <p:sp>
        <p:nvSpPr>
          <p:cNvPr id="6" name="TextBox 5">
            <a:extLst>
              <a:ext uri="{FF2B5EF4-FFF2-40B4-BE49-F238E27FC236}">
                <a16:creationId xmlns:a16="http://schemas.microsoft.com/office/drawing/2014/main" id="{E9BA8054-06CF-451C-BBBB-A7706249A9EE}"/>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spTree>
    <p:extLst>
      <p:ext uri="{BB962C8B-B14F-4D97-AF65-F5344CB8AC3E}">
        <p14:creationId xmlns:p14="http://schemas.microsoft.com/office/powerpoint/2010/main" val="2252901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Выполнение цели и задач</a:t>
            </a:r>
          </a:p>
        </p:txBody>
      </p:sp>
      <p:sp>
        <p:nvSpPr>
          <p:cNvPr id="4" name="TextBox 3">
            <a:extLst>
              <a:ext uri="{FF2B5EF4-FFF2-40B4-BE49-F238E27FC236}">
                <a16:creationId xmlns:a16="http://schemas.microsoft.com/office/drawing/2014/main" id="{9BFD9B37-4E48-67BD-2D45-21642D54C4E5}"/>
              </a:ext>
            </a:extLst>
          </p:cNvPr>
          <p:cNvSpPr txBox="1"/>
          <p:nvPr/>
        </p:nvSpPr>
        <p:spPr>
          <a:xfrm>
            <a:off x="359251" y="972001"/>
            <a:ext cx="7762773" cy="4462760"/>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Была достигнута следующая 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овышена эффективность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Были выполнены следующие 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Проанализированы и разделены на виды актуальные алгоритмы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критерии к методике оценки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Создана методика оценки эффективности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Разработана программная реализация методики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Разработаны рекомендации к практическому применению 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3" name="TextBox 2">
            <a:extLst>
              <a:ext uri="{FF2B5EF4-FFF2-40B4-BE49-F238E27FC236}">
                <a16:creationId xmlns:a16="http://schemas.microsoft.com/office/drawing/2014/main" id="{89A0DBB4-4AE5-314B-BA9D-420E6C70A78D}"/>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spTree>
    <p:extLst>
      <p:ext uri="{BB962C8B-B14F-4D97-AF65-F5344CB8AC3E}">
        <p14:creationId xmlns:p14="http://schemas.microsoft.com/office/powerpoint/2010/main" val="93440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
        <p:nvSpPr>
          <p:cNvPr id="3" name="TextBox 2">
            <a:extLst>
              <a:ext uri="{FF2B5EF4-FFF2-40B4-BE49-F238E27FC236}">
                <a16:creationId xmlns:a16="http://schemas.microsoft.com/office/drawing/2014/main" id="{7AFC1327-1712-CE60-6F9D-A0E375550F34}"/>
              </a:ext>
            </a:extLst>
          </p:cNvPr>
          <p:cNvSpPr txBox="1"/>
          <p:nvPr/>
        </p:nvSpPr>
        <p:spPr>
          <a:xfrm>
            <a:off x="166255" y="4649931"/>
            <a:ext cx="493568" cy="369332"/>
          </a:xfrm>
          <a:prstGeom prst="rect">
            <a:avLst/>
          </a:prstGeom>
          <a:noFill/>
        </p:spPr>
        <p:txBody>
          <a:bodyPr wrap="square" rtlCol="0">
            <a:spAutoFit/>
          </a:bodyPr>
          <a:lstStyle/>
          <a:p>
            <a:r>
              <a:rPr lang="ru-RU" dirty="0"/>
              <a:t>12</a:t>
            </a:r>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Актуальность</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4</a:t>
            </a:r>
          </a:p>
        </p:txBody>
      </p:sp>
      <p:sp>
        <p:nvSpPr>
          <p:cNvPr id="7" name="TextBox 6">
            <a:extLst>
              <a:ext uri="{FF2B5EF4-FFF2-40B4-BE49-F238E27FC236}">
                <a16:creationId xmlns:a16="http://schemas.microsoft.com/office/drawing/2014/main" id="{5AA66961-2AA6-40E7-94EC-3231265F7AD0}"/>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12" name="Рисунок 11">
            <a:extLst>
              <a:ext uri="{FF2B5EF4-FFF2-40B4-BE49-F238E27FC236}">
                <a16:creationId xmlns:a16="http://schemas.microsoft.com/office/drawing/2014/main" id="{48503997-AB29-4D09-AE54-0589755868E1}"/>
              </a:ext>
            </a:extLst>
          </p:cNvPr>
          <p:cNvPicPr/>
          <p:nvPr/>
        </p:nvPicPr>
        <p:blipFill>
          <a:blip r:embed="rId3"/>
          <a:stretch>
            <a:fillRect/>
          </a:stretch>
        </p:blipFill>
        <p:spPr>
          <a:xfrm>
            <a:off x="1075923" y="1015482"/>
            <a:ext cx="6992154" cy="3819115"/>
          </a:xfrm>
          <a:prstGeom prst="rect">
            <a:avLst/>
          </a:prstGeom>
        </p:spPr>
      </p:pic>
    </p:spTree>
    <p:extLst>
      <p:ext uri="{BB962C8B-B14F-4D97-AF65-F5344CB8AC3E}">
        <p14:creationId xmlns:p14="http://schemas.microsoft.com/office/powerpoint/2010/main" val="381704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Цель и задачи</a:t>
            </a:r>
          </a:p>
        </p:txBody>
      </p:sp>
      <p:sp>
        <p:nvSpPr>
          <p:cNvPr id="4" name="TextBox 3">
            <a:extLst>
              <a:ext uri="{FF2B5EF4-FFF2-40B4-BE49-F238E27FC236}">
                <a16:creationId xmlns:a16="http://schemas.microsoft.com/office/drawing/2014/main" id="{9BFD9B37-4E48-67BD-2D45-21642D54C4E5}"/>
              </a:ext>
            </a:extLst>
          </p:cNvPr>
          <p:cNvSpPr txBox="1"/>
          <p:nvPr/>
        </p:nvSpPr>
        <p:spPr>
          <a:xfrm>
            <a:off x="527339" y="963701"/>
            <a:ext cx="7762773" cy="4047262"/>
          </a:xfrm>
          <a:prstGeom prst="rect">
            <a:avLst/>
          </a:prstGeom>
          <a:noFill/>
        </p:spPr>
        <p:txBody>
          <a:bodyPr wrap="square" rtlCol="0">
            <a:spAutoFit/>
          </a:bodyPr>
          <a:lstStyle/>
          <a:p>
            <a:r>
              <a:rPr lang="ru-RU" dirty="0">
                <a:effectLst/>
                <a:latin typeface="Times New Roman" panose="02020603050405020304" pitchFamily="18" charset="0"/>
                <a:ea typeface="Calibri" panose="020F0502020204030204" pitchFamily="34" charset="0"/>
                <a:cs typeface="Times New Roman" panose="02020603050405020304" pitchFamily="18" charset="0"/>
              </a:rPr>
              <a:t>Цель: п</a:t>
            </a:r>
            <a:r>
              <a:rPr lang="ru-RU" dirty="0">
                <a:latin typeface="Times New Roman" panose="02020603050405020304" pitchFamily="18" charset="0"/>
                <a:ea typeface="Calibri" panose="020F0502020204030204" pitchFamily="34" charset="0"/>
                <a:cs typeface="Times New Roman" panose="02020603050405020304" pitchFamily="18" charset="0"/>
              </a:rPr>
              <a:t>овышение эффективности применения алгоритмов цифровой подписи путём рекомендации подходящего вида ЦП в зависимости от условий применения.</a:t>
            </a:r>
          </a:p>
          <a:p>
            <a:endParaRPr lang="ru-RU" dirty="0">
              <a:latin typeface="Times New Roman" panose="02020603050405020304" pitchFamily="18" charset="0"/>
              <a:ea typeface="Calibri" panose="020F0502020204030204" pitchFamily="34" charset="0"/>
              <a:cs typeface="Times New Roman" panose="02020603050405020304" pitchFamily="18" charset="0"/>
            </a:endParaRPr>
          </a:p>
          <a:p>
            <a:r>
              <a:rPr lang="ru-RU" dirty="0">
                <a:latin typeface="Times New Roman" panose="02020603050405020304" pitchFamily="18" charset="0"/>
                <a:ea typeface="Calibri" panose="020F0502020204030204" pitchFamily="34" charset="0"/>
                <a:cs typeface="Times New Roman" panose="02020603050405020304" pitchFamily="18" charset="0"/>
              </a:rPr>
              <a:t>Задачи:</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Анализ и разделение на виды актуальных алгоритмов цифровой подписи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критериев к методике оценки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Создание методики оценки эффективности цифровых подписей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программной реализации методики </a:t>
            </a:r>
          </a:p>
          <a:p>
            <a:pPr marL="342900" indent="-342900">
              <a:lnSpc>
                <a:spcPct val="150000"/>
              </a:lnSpc>
              <a:buFont typeface="+mj-lt"/>
              <a:buAutoNum type="arabicPeriod"/>
            </a:pPr>
            <a:r>
              <a:rPr lang="ru-RU" dirty="0">
                <a:latin typeface="Times New Roman" panose="02020603050405020304" pitchFamily="18" charset="0"/>
                <a:ea typeface="Calibri" panose="020F0502020204030204" pitchFamily="34" charset="0"/>
                <a:cs typeface="Times New Roman" panose="02020603050405020304" pitchFamily="18" charset="0"/>
              </a:rPr>
              <a:t>Разработка рекомендаций к </a:t>
            </a:r>
            <a:r>
              <a:rPr lang="ru-RU">
                <a:latin typeface="Times New Roman" panose="02020603050405020304" pitchFamily="18" charset="0"/>
                <a:ea typeface="Calibri" panose="020F0502020204030204" pitchFamily="34" charset="0"/>
                <a:cs typeface="Times New Roman" panose="02020603050405020304" pitchFamily="18" charset="0"/>
              </a:rPr>
              <a:t>практическому применению </a:t>
            </a:r>
            <a:r>
              <a:rPr lang="ru-RU" dirty="0">
                <a:latin typeface="Times New Roman" panose="02020603050405020304" pitchFamily="18" charset="0"/>
                <a:ea typeface="Calibri" panose="020F0502020204030204" pitchFamily="34" charset="0"/>
                <a:cs typeface="Times New Roman" panose="02020603050405020304" pitchFamily="18" charset="0"/>
              </a:rPr>
              <a:t>методики</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ru-RU" sz="1600" dirty="0">
              <a:latin typeface="Times New Roman" panose="02020603050405020304" pitchFamily="18" charset="0"/>
            </a:endParaRPr>
          </a:p>
          <a:p>
            <a:endParaRPr lang="ru-RU" sz="1600" dirty="0"/>
          </a:p>
        </p:txBody>
      </p:sp>
      <p:sp>
        <p:nvSpPr>
          <p:cNvPr id="6" name="TextBox 5">
            <a:extLst>
              <a:ext uri="{FF2B5EF4-FFF2-40B4-BE49-F238E27FC236}">
                <a16:creationId xmlns:a16="http://schemas.microsoft.com/office/drawing/2014/main" id="{C35A0AD7-1A44-79E9-AFF2-FCFF6434661A}"/>
              </a:ext>
            </a:extLst>
          </p:cNvPr>
          <p:cNvSpPr txBox="1"/>
          <p:nvPr/>
        </p:nvSpPr>
        <p:spPr>
          <a:xfrm>
            <a:off x="166255" y="4649931"/>
            <a:ext cx="493568" cy="369332"/>
          </a:xfrm>
          <a:prstGeom prst="rect">
            <a:avLst/>
          </a:prstGeom>
          <a:noFill/>
        </p:spPr>
        <p:txBody>
          <a:bodyPr wrap="square" rtlCol="0">
            <a:spAutoFit/>
          </a:bodyPr>
          <a:lstStyle/>
          <a:p>
            <a:r>
              <a:rPr lang="ru-RU" dirty="0"/>
              <a:t>2</a:t>
            </a:r>
          </a:p>
        </p:txBody>
      </p:sp>
      <p:sp>
        <p:nvSpPr>
          <p:cNvPr id="3" name="TextBox 2">
            <a:extLst>
              <a:ext uri="{FF2B5EF4-FFF2-40B4-BE49-F238E27FC236}">
                <a16:creationId xmlns:a16="http://schemas.microsoft.com/office/drawing/2014/main" id="{89A0DBB4-4AE5-314B-BA9D-420E6C70A78D}"/>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spTree>
    <p:extLst>
      <p:ext uri="{BB962C8B-B14F-4D97-AF65-F5344CB8AC3E}">
        <p14:creationId xmlns:p14="http://schemas.microsoft.com/office/powerpoint/2010/main" val="428753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199" y="306435"/>
            <a:ext cx="6898341" cy="527284"/>
          </a:xfrm>
        </p:spPr>
        <p:txBody>
          <a:bodyPr>
            <a:normAutofit fontScale="90000"/>
          </a:bodyPr>
          <a:lstStyle/>
          <a:p>
            <a:r>
              <a:rPr lang="en-US" dirty="0">
                <a:latin typeface="Times New Roman" panose="02020603050405020304" pitchFamily="18" charset="0"/>
                <a:cs typeface="Times New Roman" panose="02020603050405020304" pitchFamily="18" charset="0"/>
              </a:rPr>
              <a:t>PyCryptodome</a:t>
            </a:r>
            <a:endParaRPr lang="ru-RU"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027837-E912-531D-C10E-04083147BFD0}"/>
              </a:ext>
            </a:extLst>
          </p:cNvPr>
          <p:cNvSpPr txBox="1"/>
          <p:nvPr/>
        </p:nvSpPr>
        <p:spPr>
          <a:xfrm>
            <a:off x="166255" y="4649931"/>
            <a:ext cx="493568" cy="369332"/>
          </a:xfrm>
          <a:prstGeom prst="rect">
            <a:avLst/>
          </a:prstGeom>
          <a:noFill/>
        </p:spPr>
        <p:txBody>
          <a:bodyPr wrap="square" rtlCol="0">
            <a:spAutoFit/>
          </a:bodyPr>
          <a:lstStyle/>
          <a:p>
            <a:r>
              <a:rPr lang="ru-RU" dirty="0"/>
              <a:t>3</a:t>
            </a:r>
          </a:p>
        </p:txBody>
      </p:sp>
      <p:sp>
        <p:nvSpPr>
          <p:cNvPr id="7" name="TextBox 6">
            <a:extLst>
              <a:ext uri="{FF2B5EF4-FFF2-40B4-BE49-F238E27FC236}">
                <a16:creationId xmlns:a16="http://schemas.microsoft.com/office/drawing/2014/main" id="{C42913B7-938C-4EE6-A267-4A56297E7C86}"/>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sp>
        <p:nvSpPr>
          <p:cNvPr id="8" name="TextBox 7">
            <a:extLst>
              <a:ext uri="{FF2B5EF4-FFF2-40B4-BE49-F238E27FC236}">
                <a16:creationId xmlns:a16="http://schemas.microsoft.com/office/drawing/2014/main" id="{9D86F82B-6AC7-43D9-BC71-FA18516AEC3D}"/>
              </a:ext>
            </a:extLst>
          </p:cNvPr>
          <p:cNvSpPr txBox="1"/>
          <p:nvPr/>
        </p:nvSpPr>
        <p:spPr>
          <a:xfrm>
            <a:off x="659823" y="1279778"/>
            <a:ext cx="3912177" cy="3901068"/>
          </a:xfrm>
          <a:prstGeom prst="rect">
            <a:avLst/>
          </a:prstGeom>
          <a:noFill/>
        </p:spPr>
        <p:txBody>
          <a:bodyPr wrap="square" rtlCol="0">
            <a:spAutoFit/>
          </a:bodyPr>
          <a:lstStyle/>
          <a:p>
            <a:pPr lvl="0" algn="just">
              <a:lnSpc>
                <a:spcPct val="150000"/>
              </a:lnSpc>
              <a:spcAft>
                <a:spcPts val="0"/>
              </a:spcAft>
            </a:pPr>
            <a:r>
              <a:rPr lang="ru-RU" sz="1700" dirty="0">
                <a:latin typeface="Times New Roman" panose="02020603050405020304" pitchFamily="18" charset="0"/>
                <a:ea typeface="Calibri" panose="020F0502020204030204" pitchFamily="34" charset="0"/>
                <a:cs typeface="Times New Roman" panose="02020603050405020304" pitchFamily="18" charset="0"/>
              </a:rPr>
              <a:t>1. </a:t>
            </a:r>
            <a:r>
              <a:rPr lang="en-US" sz="1700" dirty="0">
                <a:latin typeface="Times New Roman" panose="02020603050405020304" pitchFamily="18" charset="0"/>
                <a:ea typeface="Calibri" panose="020F0502020204030204" pitchFamily="34" charset="0"/>
                <a:cs typeface="Times New Roman" panose="02020603050405020304" pitchFamily="18" charset="0"/>
              </a:rPr>
              <a:t>RSA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v1.5</a:t>
            </a:r>
          </a:p>
          <a:p>
            <a:pPr marL="742950" lvl="1" indent="-285750" algn="just">
              <a:lnSpc>
                <a:spcPct val="150000"/>
              </a:lnSpc>
              <a:buFont typeface="Arial" panose="020B0604020202020204" pitchFamily="34" charset="0"/>
              <a:buChar char="•"/>
            </a:pPr>
            <a:r>
              <a:rPr lang="ru-RU" sz="1700" dirty="0">
                <a:latin typeface="Times New Roman" panose="02020603050405020304" pitchFamily="18" charset="0"/>
                <a:ea typeface="Calibri" panose="020F0502020204030204" pitchFamily="34" charset="0"/>
                <a:cs typeface="Times New Roman" panose="02020603050405020304" pitchFamily="18" charset="0"/>
              </a:rPr>
              <a:t>PKCS#1 PSS</a:t>
            </a: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2. EdDSA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Pure EdDSA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0"/>
              </a:spcAft>
            </a:pPr>
            <a:r>
              <a:rPr lang="en-US" sz="1700" dirty="0">
                <a:latin typeface="Times New Roman" panose="02020603050405020304" pitchFamily="18" charset="0"/>
                <a:ea typeface="Calibri" panose="020F0502020204030204" pitchFamily="34" charset="0"/>
                <a:cs typeface="Times New Roman" panose="02020603050405020304" pitchFamily="18" charset="0"/>
              </a:rPr>
              <a:t>3. DSA </a:t>
            </a:r>
            <a:r>
              <a:rPr lang="ru-RU" sz="1700" dirty="0">
                <a:latin typeface="Times New Roman" panose="02020603050405020304" pitchFamily="18" charset="0"/>
                <a:ea typeface="Calibri" panose="020F0502020204030204" pitchFamily="34" charset="0"/>
                <a:cs typeface="Times New Roman" panose="02020603050405020304" pitchFamily="18" charset="0"/>
              </a:rPr>
              <a:t>со следующими вариациями:</a:t>
            </a: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dirty="0">
                <a:latin typeface="Times New Roman" panose="02020603050405020304" pitchFamily="18" charset="0"/>
                <a:ea typeface="Calibri" panose="020F0502020204030204" pitchFamily="34" charset="0"/>
                <a:cs typeface="Times New Roman" panose="02020603050405020304" pitchFamily="18" charset="0"/>
              </a:rPr>
              <a:t>ECDSA</a:t>
            </a:r>
            <a:endParaRPr lang="ru-RU" sz="1700" dirty="0">
              <a:latin typeface="Times New Roman" panose="02020603050405020304" pitchFamily="18" charset="0"/>
              <a:ea typeface="Calibri" panose="020F0502020204030204" pitchFamily="34"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4A862DA-0263-4DB0-9A59-8A60ED8C0A5C}"/>
              </a:ext>
            </a:extLst>
          </p:cNvPr>
          <p:cNvSpPr txBox="1"/>
          <p:nvPr/>
        </p:nvSpPr>
        <p:spPr>
          <a:xfrm>
            <a:off x="4721599" y="1405796"/>
            <a:ext cx="3762578" cy="31098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Системные администраторы</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Настройка средств обработки информации</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Программисты, использующие библиотеку </a:t>
            </a:r>
            <a:r>
              <a:rPr lang="en-US" sz="1900" dirty="0">
                <a:latin typeface="Times New Roman" panose="02020603050405020304" pitchFamily="18" charset="0"/>
                <a:cs typeface="Times New Roman" panose="02020603050405020304" pitchFamily="18" charset="0"/>
              </a:rPr>
              <a:t>PyCryptodome</a:t>
            </a:r>
          </a:p>
          <a:p>
            <a:pPr marL="285750" indent="-285750">
              <a:lnSpc>
                <a:spcPct val="150000"/>
              </a:lnSpc>
              <a:buFont typeface="Arial" panose="020B0604020202020204" pitchFamily="34" charset="0"/>
              <a:buChar char="•"/>
            </a:pPr>
            <a:r>
              <a:rPr lang="ru-RU" sz="1900" dirty="0">
                <a:latin typeface="Times New Roman" panose="02020603050405020304" pitchFamily="18" charset="0"/>
                <a:cs typeface="Times New Roman" panose="02020603050405020304" pitchFamily="18" charset="0"/>
              </a:rPr>
              <a:t>Пользователи, далёкие от криптографии</a:t>
            </a:r>
          </a:p>
        </p:txBody>
      </p:sp>
      <p:sp>
        <p:nvSpPr>
          <p:cNvPr id="4" name="TextBox 3">
            <a:extLst>
              <a:ext uri="{FF2B5EF4-FFF2-40B4-BE49-F238E27FC236}">
                <a16:creationId xmlns:a16="http://schemas.microsoft.com/office/drawing/2014/main" id="{47152A79-649C-4D3A-ACA9-42C579984394}"/>
              </a:ext>
            </a:extLst>
          </p:cNvPr>
          <p:cNvSpPr txBox="1"/>
          <p:nvPr/>
        </p:nvSpPr>
        <p:spPr>
          <a:xfrm>
            <a:off x="659823" y="972935"/>
            <a:ext cx="3509683"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Поддерживаемые алгоритмы</a:t>
            </a:r>
          </a:p>
        </p:txBody>
      </p:sp>
      <p:sp>
        <p:nvSpPr>
          <p:cNvPr id="5" name="TextBox 4">
            <a:extLst>
              <a:ext uri="{FF2B5EF4-FFF2-40B4-BE49-F238E27FC236}">
                <a16:creationId xmlns:a16="http://schemas.microsoft.com/office/drawing/2014/main" id="{9C60B97B-0DB5-4F99-94A9-328836ADDB9F}"/>
              </a:ext>
            </a:extLst>
          </p:cNvPr>
          <p:cNvSpPr txBox="1"/>
          <p:nvPr/>
        </p:nvSpPr>
        <p:spPr>
          <a:xfrm>
            <a:off x="4807324" y="1035424"/>
            <a:ext cx="2474258"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Область применения</a:t>
            </a:r>
          </a:p>
        </p:txBody>
      </p:sp>
    </p:spTree>
    <p:extLst>
      <p:ext uri="{BB962C8B-B14F-4D97-AF65-F5344CB8AC3E}">
        <p14:creationId xmlns:p14="http://schemas.microsoft.com/office/powerpoint/2010/main" val="379055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Программная реализация</a:t>
            </a:r>
          </a:p>
        </p:txBody>
      </p:sp>
      <p:sp>
        <p:nvSpPr>
          <p:cNvPr id="3" name="TextBox 2">
            <a:extLst>
              <a:ext uri="{FF2B5EF4-FFF2-40B4-BE49-F238E27FC236}">
                <a16:creationId xmlns:a16="http://schemas.microsoft.com/office/drawing/2014/main" id="{E9D3BA85-2D7F-8756-8A0D-2267DE2A3AA8}"/>
              </a:ext>
            </a:extLst>
          </p:cNvPr>
          <p:cNvSpPr txBox="1"/>
          <p:nvPr/>
        </p:nvSpPr>
        <p:spPr>
          <a:xfrm>
            <a:off x="166255" y="4649931"/>
            <a:ext cx="493568" cy="369332"/>
          </a:xfrm>
          <a:prstGeom prst="rect">
            <a:avLst/>
          </a:prstGeom>
          <a:noFill/>
        </p:spPr>
        <p:txBody>
          <a:bodyPr wrap="square" rtlCol="0">
            <a:spAutoFit/>
          </a:bodyPr>
          <a:lstStyle/>
          <a:p>
            <a:r>
              <a:rPr lang="ru-RU" dirty="0"/>
              <a:t>5</a:t>
            </a:r>
          </a:p>
        </p:txBody>
      </p:sp>
      <p:sp>
        <p:nvSpPr>
          <p:cNvPr id="7" name="TextBox 6">
            <a:extLst>
              <a:ext uri="{FF2B5EF4-FFF2-40B4-BE49-F238E27FC236}">
                <a16:creationId xmlns:a16="http://schemas.microsoft.com/office/drawing/2014/main" id="{5AA66961-2AA6-40E7-94EC-3231265F7AD0}"/>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4" name="Рисунок 3">
            <a:extLst>
              <a:ext uri="{FF2B5EF4-FFF2-40B4-BE49-F238E27FC236}">
                <a16:creationId xmlns:a16="http://schemas.microsoft.com/office/drawing/2014/main" id="{1B4A29BE-6812-4DEF-8605-978AC75461F5}"/>
              </a:ext>
            </a:extLst>
          </p:cNvPr>
          <p:cNvPicPr>
            <a:picLocks noChangeAspect="1"/>
          </p:cNvPicPr>
          <p:nvPr/>
        </p:nvPicPr>
        <p:blipFill>
          <a:blip r:embed="rId3"/>
          <a:stretch>
            <a:fillRect/>
          </a:stretch>
        </p:blipFill>
        <p:spPr>
          <a:xfrm>
            <a:off x="571500" y="1031393"/>
            <a:ext cx="1441067" cy="2711342"/>
          </a:xfrm>
          <a:prstGeom prst="rect">
            <a:avLst/>
          </a:prstGeom>
        </p:spPr>
      </p:pic>
      <p:sp>
        <p:nvSpPr>
          <p:cNvPr id="5" name="TextBox 4">
            <a:extLst>
              <a:ext uri="{FF2B5EF4-FFF2-40B4-BE49-F238E27FC236}">
                <a16:creationId xmlns:a16="http://schemas.microsoft.com/office/drawing/2014/main" id="{F6365FC3-6661-400A-8C35-0B2D781CE5FA}"/>
              </a:ext>
            </a:extLst>
          </p:cNvPr>
          <p:cNvSpPr txBox="1"/>
          <p:nvPr/>
        </p:nvSpPr>
        <p:spPr>
          <a:xfrm>
            <a:off x="571500" y="3664324"/>
            <a:ext cx="1374377"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Файловая</a:t>
            </a:r>
          </a:p>
          <a:p>
            <a:pPr algn="ctr"/>
            <a:r>
              <a:rPr lang="ru-RU" sz="1400" dirty="0">
                <a:latin typeface="Times New Roman" panose="02020603050405020304" pitchFamily="18" charset="0"/>
                <a:cs typeface="Times New Roman" panose="02020603050405020304" pitchFamily="18" charset="0"/>
              </a:rPr>
              <a:t>структура </a:t>
            </a:r>
          </a:p>
          <a:p>
            <a:pPr algn="ctr"/>
            <a:r>
              <a:rPr lang="ru-RU" sz="1400" dirty="0">
                <a:latin typeface="Times New Roman" panose="02020603050405020304" pitchFamily="18" charset="0"/>
                <a:cs typeface="Times New Roman" panose="02020603050405020304" pitchFamily="18" charset="0"/>
              </a:rPr>
              <a:t>методики</a:t>
            </a:r>
          </a:p>
        </p:txBody>
      </p:sp>
      <p:pic>
        <p:nvPicPr>
          <p:cNvPr id="6" name="Рисунок 5">
            <a:extLst>
              <a:ext uri="{FF2B5EF4-FFF2-40B4-BE49-F238E27FC236}">
                <a16:creationId xmlns:a16="http://schemas.microsoft.com/office/drawing/2014/main" id="{CB736656-25DB-4E4A-A438-C01CBEA664F2}"/>
              </a:ext>
            </a:extLst>
          </p:cNvPr>
          <p:cNvPicPr>
            <a:picLocks noChangeAspect="1"/>
          </p:cNvPicPr>
          <p:nvPr/>
        </p:nvPicPr>
        <p:blipFill>
          <a:blip r:embed="rId4"/>
          <a:stretch>
            <a:fillRect/>
          </a:stretch>
        </p:blipFill>
        <p:spPr>
          <a:xfrm>
            <a:off x="2125246" y="1896027"/>
            <a:ext cx="1975109" cy="1105336"/>
          </a:xfrm>
          <a:prstGeom prst="rect">
            <a:avLst/>
          </a:prstGeom>
        </p:spPr>
      </p:pic>
      <p:sp>
        <p:nvSpPr>
          <p:cNvPr id="8" name="TextBox 7">
            <a:extLst>
              <a:ext uri="{FF2B5EF4-FFF2-40B4-BE49-F238E27FC236}">
                <a16:creationId xmlns:a16="http://schemas.microsoft.com/office/drawing/2014/main" id="{01447614-DD20-4D1A-BA11-0207FD0EBDAB}"/>
              </a:ext>
            </a:extLst>
          </p:cNvPr>
          <p:cNvSpPr txBox="1"/>
          <p:nvPr/>
        </p:nvSpPr>
        <p:spPr>
          <a:xfrm>
            <a:off x="2198208" y="3666962"/>
            <a:ext cx="1829186" cy="738664"/>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Хранение</a:t>
            </a:r>
          </a:p>
          <a:p>
            <a:pPr algn="ctr"/>
            <a:r>
              <a:rPr lang="ru-RU" sz="1400" dirty="0">
                <a:latin typeface="Times New Roman" panose="02020603050405020304" pitchFamily="18" charset="0"/>
                <a:cs typeface="Times New Roman" panose="02020603050405020304" pitchFamily="18" charset="0"/>
              </a:rPr>
              <a:t>тестов </a:t>
            </a:r>
          </a:p>
          <a:p>
            <a:pPr algn="ctr"/>
            <a:r>
              <a:rPr lang="ru-RU" sz="1400" dirty="0">
                <a:latin typeface="Times New Roman" panose="02020603050405020304" pitchFamily="18" charset="0"/>
                <a:cs typeface="Times New Roman" panose="02020603050405020304" pitchFamily="18" charset="0"/>
              </a:rPr>
              <a:t>производительности</a:t>
            </a:r>
          </a:p>
        </p:txBody>
      </p:sp>
      <p:pic>
        <p:nvPicPr>
          <p:cNvPr id="9" name="Рисунок 8">
            <a:extLst>
              <a:ext uri="{FF2B5EF4-FFF2-40B4-BE49-F238E27FC236}">
                <a16:creationId xmlns:a16="http://schemas.microsoft.com/office/drawing/2014/main" id="{710498A5-FA44-4B83-9F0E-C01753E41645}"/>
              </a:ext>
            </a:extLst>
          </p:cNvPr>
          <p:cNvPicPr>
            <a:picLocks noChangeAspect="1"/>
          </p:cNvPicPr>
          <p:nvPr/>
        </p:nvPicPr>
        <p:blipFill>
          <a:blip r:embed="rId5"/>
          <a:stretch>
            <a:fillRect/>
          </a:stretch>
        </p:blipFill>
        <p:spPr>
          <a:xfrm>
            <a:off x="4213034" y="1901218"/>
            <a:ext cx="2042274" cy="1110230"/>
          </a:xfrm>
          <a:prstGeom prst="rect">
            <a:avLst/>
          </a:prstGeom>
        </p:spPr>
      </p:pic>
      <p:sp>
        <p:nvSpPr>
          <p:cNvPr id="10" name="TextBox 9">
            <a:extLst>
              <a:ext uri="{FF2B5EF4-FFF2-40B4-BE49-F238E27FC236}">
                <a16:creationId xmlns:a16="http://schemas.microsoft.com/office/drawing/2014/main" id="{0691E886-7B5A-4AF6-930D-E8BEC2558378}"/>
              </a:ext>
            </a:extLst>
          </p:cNvPr>
          <p:cNvSpPr txBox="1"/>
          <p:nvPr/>
        </p:nvSpPr>
        <p:spPr>
          <a:xfrm>
            <a:off x="4572000" y="3617259"/>
            <a:ext cx="1281790" cy="954107"/>
          </a:xfrm>
          <a:prstGeom prst="rect">
            <a:avLst/>
          </a:prstGeom>
          <a:noFill/>
        </p:spPr>
        <p:txBody>
          <a:bodyPr wrap="square" rtlCol="0">
            <a:spAutoFit/>
          </a:bodyPr>
          <a:lstStyle/>
          <a:p>
            <a:pPr algn="ctr"/>
            <a:r>
              <a:rPr lang="ru-RU" sz="1400" dirty="0"/>
              <a:t>Хранение открытого и закрытого ключей</a:t>
            </a:r>
          </a:p>
        </p:txBody>
      </p:sp>
      <p:pic>
        <p:nvPicPr>
          <p:cNvPr id="11" name="Рисунок 10">
            <a:extLst>
              <a:ext uri="{FF2B5EF4-FFF2-40B4-BE49-F238E27FC236}">
                <a16:creationId xmlns:a16="http://schemas.microsoft.com/office/drawing/2014/main" id="{1A102DCE-0313-4DA9-B238-4411B2A740E7}"/>
              </a:ext>
            </a:extLst>
          </p:cNvPr>
          <p:cNvPicPr>
            <a:picLocks noChangeAspect="1"/>
          </p:cNvPicPr>
          <p:nvPr/>
        </p:nvPicPr>
        <p:blipFill>
          <a:blip r:embed="rId6"/>
          <a:stretch>
            <a:fillRect/>
          </a:stretch>
        </p:blipFill>
        <p:spPr>
          <a:xfrm>
            <a:off x="6447865" y="1165288"/>
            <a:ext cx="2124635" cy="2514360"/>
          </a:xfrm>
          <a:prstGeom prst="rect">
            <a:avLst/>
          </a:prstGeom>
        </p:spPr>
      </p:pic>
      <p:sp>
        <p:nvSpPr>
          <p:cNvPr id="13" name="TextBox 12">
            <a:extLst>
              <a:ext uri="{FF2B5EF4-FFF2-40B4-BE49-F238E27FC236}">
                <a16:creationId xmlns:a16="http://schemas.microsoft.com/office/drawing/2014/main" id="{4DB6042D-4918-4A20-89FD-2F0634151B7F}"/>
              </a:ext>
            </a:extLst>
          </p:cNvPr>
          <p:cNvSpPr txBox="1"/>
          <p:nvPr/>
        </p:nvSpPr>
        <p:spPr>
          <a:xfrm>
            <a:off x="6705207" y="3772046"/>
            <a:ext cx="1609950" cy="523220"/>
          </a:xfrm>
          <a:prstGeom prst="rect">
            <a:avLst/>
          </a:prstGeom>
          <a:noFill/>
        </p:spPr>
        <p:txBody>
          <a:bodyPr wrap="square" rtlCol="0">
            <a:spAutoFit/>
          </a:bodyPr>
          <a:lstStyle/>
          <a:p>
            <a:pPr algn="ctr"/>
            <a:r>
              <a:rPr lang="ru-RU" sz="1400" dirty="0"/>
              <a:t>Хранение подписей</a:t>
            </a:r>
          </a:p>
        </p:txBody>
      </p:sp>
    </p:spTree>
    <p:extLst>
      <p:ext uri="{BB962C8B-B14F-4D97-AF65-F5344CB8AC3E}">
        <p14:creationId xmlns:p14="http://schemas.microsoft.com/office/powerpoint/2010/main" val="104875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Тест производительности алгоритмов</a:t>
            </a:r>
          </a:p>
        </p:txBody>
      </p:sp>
      <p:sp>
        <p:nvSpPr>
          <p:cNvPr id="8" name="TextBox 7">
            <a:extLst>
              <a:ext uri="{FF2B5EF4-FFF2-40B4-BE49-F238E27FC236}">
                <a16:creationId xmlns:a16="http://schemas.microsoft.com/office/drawing/2014/main" id="{8BDD157B-3511-DC1C-14AC-4B1DB6A3ABB3}"/>
              </a:ext>
            </a:extLst>
          </p:cNvPr>
          <p:cNvSpPr txBox="1"/>
          <p:nvPr/>
        </p:nvSpPr>
        <p:spPr>
          <a:xfrm>
            <a:off x="166255" y="4649931"/>
            <a:ext cx="493568" cy="369332"/>
          </a:xfrm>
          <a:prstGeom prst="rect">
            <a:avLst/>
          </a:prstGeom>
          <a:noFill/>
        </p:spPr>
        <p:txBody>
          <a:bodyPr wrap="square" rtlCol="0">
            <a:spAutoFit/>
          </a:bodyPr>
          <a:lstStyle/>
          <a:p>
            <a:r>
              <a:rPr lang="ru-RU" dirty="0"/>
              <a:t>6</a:t>
            </a:r>
          </a:p>
        </p:txBody>
      </p:sp>
      <p:sp>
        <p:nvSpPr>
          <p:cNvPr id="6" name="TextBox 5">
            <a:extLst>
              <a:ext uri="{FF2B5EF4-FFF2-40B4-BE49-F238E27FC236}">
                <a16:creationId xmlns:a16="http://schemas.microsoft.com/office/drawing/2014/main" id="{A0058896-219B-4B0B-988E-D143B8175C49}"/>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7" name="Рисунок 6">
            <a:extLst>
              <a:ext uri="{FF2B5EF4-FFF2-40B4-BE49-F238E27FC236}">
                <a16:creationId xmlns:a16="http://schemas.microsoft.com/office/drawing/2014/main" id="{DACB0883-F658-4BED-8A92-8B867F802B4E}"/>
              </a:ext>
            </a:extLst>
          </p:cNvPr>
          <p:cNvPicPr/>
          <p:nvPr/>
        </p:nvPicPr>
        <p:blipFill>
          <a:blip r:embed="rId3"/>
          <a:stretch>
            <a:fillRect/>
          </a:stretch>
        </p:blipFill>
        <p:spPr>
          <a:xfrm>
            <a:off x="490817" y="1105524"/>
            <a:ext cx="3657602" cy="3338730"/>
          </a:xfrm>
          <a:prstGeom prst="rect">
            <a:avLst/>
          </a:prstGeom>
        </p:spPr>
      </p:pic>
      <p:pic>
        <p:nvPicPr>
          <p:cNvPr id="9" name="Рисунок 8">
            <a:extLst>
              <a:ext uri="{FF2B5EF4-FFF2-40B4-BE49-F238E27FC236}">
                <a16:creationId xmlns:a16="http://schemas.microsoft.com/office/drawing/2014/main" id="{694F6A0A-5C1A-4CAC-AF2C-E6777537B29F}"/>
              </a:ext>
            </a:extLst>
          </p:cNvPr>
          <p:cNvPicPr/>
          <p:nvPr/>
        </p:nvPicPr>
        <p:blipFill>
          <a:blip r:embed="rId4"/>
          <a:stretch>
            <a:fillRect/>
          </a:stretch>
        </p:blipFill>
        <p:spPr>
          <a:xfrm>
            <a:off x="4572000" y="1090918"/>
            <a:ext cx="3657602" cy="3338732"/>
          </a:xfrm>
          <a:prstGeom prst="rect">
            <a:avLst/>
          </a:prstGeom>
        </p:spPr>
      </p:pic>
      <p:sp>
        <p:nvSpPr>
          <p:cNvPr id="3" name="TextBox 2">
            <a:extLst>
              <a:ext uri="{FF2B5EF4-FFF2-40B4-BE49-F238E27FC236}">
                <a16:creationId xmlns:a16="http://schemas.microsoft.com/office/drawing/2014/main" id="{13013FA4-B1ED-450B-97BB-8572D4F8BC8F}"/>
              </a:ext>
            </a:extLst>
          </p:cNvPr>
          <p:cNvSpPr txBox="1"/>
          <p:nvPr/>
        </p:nvSpPr>
        <p:spPr>
          <a:xfrm>
            <a:off x="413039" y="4429650"/>
            <a:ext cx="4696843" cy="338554"/>
          </a:xfrm>
          <a:prstGeom prst="rect">
            <a:avLst/>
          </a:prstGeom>
          <a:noFill/>
        </p:spPr>
        <p:txBody>
          <a:bodyPr wrap="square" rtlCol="0">
            <a:spAutoFit/>
          </a:bodyPr>
          <a:lstStyle/>
          <a:p>
            <a:r>
              <a:rPr lang="ru-RU" sz="1600" dirty="0"/>
              <a:t>Тест производительности с импортом ключа</a:t>
            </a:r>
          </a:p>
        </p:txBody>
      </p:sp>
      <p:sp>
        <p:nvSpPr>
          <p:cNvPr id="10" name="TextBox 9">
            <a:extLst>
              <a:ext uri="{FF2B5EF4-FFF2-40B4-BE49-F238E27FC236}">
                <a16:creationId xmlns:a16="http://schemas.microsoft.com/office/drawing/2014/main" id="{E5F8F8DC-AEA9-4D43-B993-27764A5C20B8}"/>
              </a:ext>
            </a:extLst>
          </p:cNvPr>
          <p:cNvSpPr txBox="1"/>
          <p:nvPr/>
        </p:nvSpPr>
        <p:spPr>
          <a:xfrm>
            <a:off x="4572000" y="4453147"/>
            <a:ext cx="4696843" cy="338554"/>
          </a:xfrm>
          <a:prstGeom prst="rect">
            <a:avLst/>
          </a:prstGeom>
          <a:noFill/>
        </p:spPr>
        <p:txBody>
          <a:bodyPr wrap="square" rtlCol="0">
            <a:spAutoFit/>
          </a:bodyPr>
          <a:lstStyle/>
          <a:p>
            <a:r>
              <a:rPr lang="ru-RU" sz="1600" dirty="0"/>
              <a:t>Тест производительности с созданием ключа</a:t>
            </a:r>
          </a:p>
        </p:txBody>
      </p:sp>
    </p:spTree>
    <p:extLst>
      <p:ext uri="{BB962C8B-B14F-4D97-AF65-F5344CB8AC3E}">
        <p14:creationId xmlns:p14="http://schemas.microsoft.com/office/powerpoint/2010/main" val="38130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13039" y="321449"/>
            <a:ext cx="6824382"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схема методики</a:t>
            </a:r>
          </a:p>
        </p:txBody>
      </p:sp>
      <p:sp>
        <p:nvSpPr>
          <p:cNvPr id="3" name="TextBox 2">
            <a:extLst>
              <a:ext uri="{FF2B5EF4-FFF2-40B4-BE49-F238E27FC236}">
                <a16:creationId xmlns:a16="http://schemas.microsoft.com/office/drawing/2014/main" id="{761E633A-8A32-4391-C5B4-A183CDBF112F}"/>
              </a:ext>
            </a:extLst>
          </p:cNvPr>
          <p:cNvSpPr txBox="1"/>
          <p:nvPr/>
        </p:nvSpPr>
        <p:spPr>
          <a:xfrm>
            <a:off x="166255" y="4649931"/>
            <a:ext cx="493568" cy="369332"/>
          </a:xfrm>
          <a:prstGeom prst="rect">
            <a:avLst/>
          </a:prstGeom>
          <a:noFill/>
        </p:spPr>
        <p:txBody>
          <a:bodyPr wrap="square" rtlCol="0">
            <a:spAutoFit/>
          </a:bodyPr>
          <a:lstStyle/>
          <a:p>
            <a:r>
              <a:rPr lang="ru-RU" dirty="0"/>
              <a:t>7</a:t>
            </a:r>
          </a:p>
        </p:txBody>
      </p:sp>
      <p:sp>
        <p:nvSpPr>
          <p:cNvPr id="8" name="TextBox 7">
            <a:extLst>
              <a:ext uri="{FF2B5EF4-FFF2-40B4-BE49-F238E27FC236}">
                <a16:creationId xmlns:a16="http://schemas.microsoft.com/office/drawing/2014/main" id="{0F613136-0D42-45EE-A080-1F1D9665A567}"/>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5" name="Рисунок 4">
            <a:extLst>
              <a:ext uri="{FF2B5EF4-FFF2-40B4-BE49-F238E27FC236}">
                <a16:creationId xmlns:a16="http://schemas.microsoft.com/office/drawing/2014/main" id="{FCD350D9-4992-4DA5-9BBD-C74070F93D47}"/>
              </a:ext>
            </a:extLst>
          </p:cNvPr>
          <p:cNvPicPr>
            <a:picLocks noChangeAspect="1"/>
          </p:cNvPicPr>
          <p:nvPr/>
        </p:nvPicPr>
        <p:blipFill>
          <a:blip r:embed="rId3"/>
          <a:stretch>
            <a:fillRect/>
          </a:stretch>
        </p:blipFill>
        <p:spPr>
          <a:xfrm>
            <a:off x="4276165" y="1018277"/>
            <a:ext cx="4159955" cy="3479341"/>
          </a:xfrm>
          <a:prstGeom prst="rect">
            <a:avLst/>
          </a:prstGeom>
        </p:spPr>
      </p:pic>
      <p:sp>
        <p:nvSpPr>
          <p:cNvPr id="4" name="TextBox 3">
            <a:extLst>
              <a:ext uri="{FF2B5EF4-FFF2-40B4-BE49-F238E27FC236}">
                <a16:creationId xmlns:a16="http://schemas.microsoft.com/office/drawing/2014/main" id="{BFFFFEC1-E168-410D-8C51-AAFB22F5458C}"/>
              </a:ext>
            </a:extLst>
          </p:cNvPr>
          <p:cNvSpPr txBox="1"/>
          <p:nvPr/>
        </p:nvSpPr>
        <p:spPr>
          <a:xfrm>
            <a:off x="860609" y="4507215"/>
            <a:ext cx="2662517"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Упрощённая блок схема</a:t>
            </a:r>
          </a:p>
        </p:txBody>
      </p:sp>
      <p:sp>
        <p:nvSpPr>
          <p:cNvPr id="6" name="TextBox 5">
            <a:extLst>
              <a:ext uri="{FF2B5EF4-FFF2-40B4-BE49-F238E27FC236}">
                <a16:creationId xmlns:a16="http://schemas.microsoft.com/office/drawing/2014/main" id="{2649B894-8614-4087-86F7-A4C3728271E6}"/>
              </a:ext>
            </a:extLst>
          </p:cNvPr>
          <p:cNvSpPr txBox="1"/>
          <p:nvPr/>
        </p:nvSpPr>
        <p:spPr>
          <a:xfrm>
            <a:off x="5017586" y="4507215"/>
            <a:ext cx="3960159"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Код блока рекомендации</a:t>
            </a:r>
          </a:p>
        </p:txBody>
      </p:sp>
      <p:pic>
        <p:nvPicPr>
          <p:cNvPr id="9" name="Рисунок 8">
            <a:extLst>
              <a:ext uri="{FF2B5EF4-FFF2-40B4-BE49-F238E27FC236}">
                <a16:creationId xmlns:a16="http://schemas.microsoft.com/office/drawing/2014/main" id="{27180E61-2B6E-4190-8927-8F3EB76FCBAA}"/>
              </a:ext>
            </a:extLst>
          </p:cNvPr>
          <p:cNvPicPr>
            <a:picLocks noChangeAspect="1"/>
          </p:cNvPicPr>
          <p:nvPr/>
        </p:nvPicPr>
        <p:blipFill>
          <a:blip r:embed="rId4"/>
          <a:stretch>
            <a:fillRect/>
          </a:stretch>
        </p:blipFill>
        <p:spPr>
          <a:xfrm>
            <a:off x="659823" y="999182"/>
            <a:ext cx="2863303" cy="3595666"/>
          </a:xfrm>
          <a:prstGeom prst="rect">
            <a:avLst/>
          </a:prstGeom>
        </p:spPr>
      </p:pic>
    </p:spTree>
    <p:extLst>
      <p:ext uri="{BB962C8B-B14F-4D97-AF65-F5344CB8AC3E}">
        <p14:creationId xmlns:p14="http://schemas.microsoft.com/office/powerpoint/2010/main" val="13333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Блок выбора алгоритмов</a:t>
            </a:r>
          </a:p>
        </p:txBody>
      </p:sp>
      <p:sp>
        <p:nvSpPr>
          <p:cNvPr id="3" name="TextBox 2">
            <a:extLst>
              <a:ext uri="{FF2B5EF4-FFF2-40B4-BE49-F238E27FC236}">
                <a16:creationId xmlns:a16="http://schemas.microsoft.com/office/drawing/2014/main" id="{7C2C5C5C-6E91-317A-EDB9-66602209CD16}"/>
              </a:ext>
            </a:extLst>
          </p:cNvPr>
          <p:cNvSpPr txBox="1"/>
          <p:nvPr/>
        </p:nvSpPr>
        <p:spPr>
          <a:xfrm>
            <a:off x="166255" y="4649931"/>
            <a:ext cx="493568" cy="369332"/>
          </a:xfrm>
          <a:prstGeom prst="rect">
            <a:avLst/>
          </a:prstGeom>
          <a:noFill/>
        </p:spPr>
        <p:txBody>
          <a:bodyPr wrap="square" rtlCol="0">
            <a:spAutoFit/>
          </a:bodyPr>
          <a:lstStyle/>
          <a:p>
            <a:r>
              <a:rPr lang="ru-RU" dirty="0"/>
              <a:t>8</a:t>
            </a:r>
          </a:p>
        </p:txBody>
      </p:sp>
      <p:sp>
        <p:nvSpPr>
          <p:cNvPr id="8" name="TextBox 7">
            <a:extLst>
              <a:ext uri="{FF2B5EF4-FFF2-40B4-BE49-F238E27FC236}">
                <a16:creationId xmlns:a16="http://schemas.microsoft.com/office/drawing/2014/main" id="{DCA1352C-AC92-419F-9AA0-6393DB705BE1}"/>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9" name="Рисунок 8">
            <a:extLst>
              <a:ext uri="{FF2B5EF4-FFF2-40B4-BE49-F238E27FC236}">
                <a16:creationId xmlns:a16="http://schemas.microsoft.com/office/drawing/2014/main" id="{82BA4346-824E-4043-9CF5-40A2A424118D}"/>
              </a:ext>
            </a:extLst>
          </p:cNvPr>
          <p:cNvPicPr>
            <a:picLocks noChangeAspect="1"/>
          </p:cNvPicPr>
          <p:nvPr/>
        </p:nvPicPr>
        <p:blipFill>
          <a:blip r:embed="rId3"/>
          <a:stretch>
            <a:fillRect/>
          </a:stretch>
        </p:blipFill>
        <p:spPr>
          <a:xfrm>
            <a:off x="571500" y="1030457"/>
            <a:ext cx="4023433" cy="3511210"/>
          </a:xfrm>
          <a:prstGeom prst="rect">
            <a:avLst/>
          </a:prstGeom>
        </p:spPr>
      </p:pic>
      <p:pic>
        <p:nvPicPr>
          <p:cNvPr id="7" name="Рисунок 6">
            <a:extLst>
              <a:ext uri="{FF2B5EF4-FFF2-40B4-BE49-F238E27FC236}">
                <a16:creationId xmlns:a16="http://schemas.microsoft.com/office/drawing/2014/main" id="{95E78C19-FFEE-4367-98A9-FCC5D063EB1B}"/>
              </a:ext>
            </a:extLst>
          </p:cNvPr>
          <p:cNvPicPr>
            <a:picLocks noChangeAspect="1"/>
          </p:cNvPicPr>
          <p:nvPr/>
        </p:nvPicPr>
        <p:blipFill>
          <a:blip r:embed="rId4"/>
          <a:stretch>
            <a:fillRect/>
          </a:stretch>
        </p:blipFill>
        <p:spPr>
          <a:xfrm>
            <a:off x="5163671" y="1117980"/>
            <a:ext cx="2870947" cy="3423687"/>
          </a:xfrm>
          <a:prstGeom prst="rect">
            <a:avLst/>
          </a:prstGeom>
        </p:spPr>
      </p:pic>
      <p:sp>
        <p:nvSpPr>
          <p:cNvPr id="4" name="TextBox 3">
            <a:extLst>
              <a:ext uri="{FF2B5EF4-FFF2-40B4-BE49-F238E27FC236}">
                <a16:creationId xmlns:a16="http://schemas.microsoft.com/office/drawing/2014/main" id="{10FB3EB1-2EB6-438B-AA7E-406688F1E389}"/>
              </a:ext>
            </a:extLst>
          </p:cNvPr>
          <p:cNvSpPr txBox="1"/>
          <p:nvPr/>
        </p:nvSpPr>
        <p:spPr>
          <a:xfrm>
            <a:off x="826994" y="4465265"/>
            <a:ext cx="38324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Блок схема выбора алгоритмов </a:t>
            </a:r>
          </a:p>
        </p:txBody>
      </p:sp>
      <p:sp>
        <p:nvSpPr>
          <p:cNvPr id="5" name="TextBox 4">
            <a:extLst>
              <a:ext uri="{FF2B5EF4-FFF2-40B4-BE49-F238E27FC236}">
                <a16:creationId xmlns:a16="http://schemas.microsoft.com/office/drawing/2014/main" id="{B50768B7-59D3-474C-B5B0-BA1AD5712560}"/>
              </a:ext>
            </a:extLst>
          </p:cNvPr>
          <p:cNvSpPr txBox="1"/>
          <p:nvPr/>
        </p:nvSpPr>
        <p:spPr>
          <a:xfrm>
            <a:off x="5163671" y="4472830"/>
            <a:ext cx="2918012"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Демонстрация работы кода</a:t>
            </a:r>
          </a:p>
        </p:txBody>
      </p:sp>
    </p:spTree>
    <p:extLst>
      <p:ext uri="{BB962C8B-B14F-4D97-AF65-F5344CB8AC3E}">
        <p14:creationId xmlns:p14="http://schemas.microsoft.com/office/powerpoint/2010/main" val="193979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D3B5E-9456-C8A4-07A4-95C3DB9820E7}"/>
              </a:ext>
            </a:extLst>
          </p:cNvPr>
          <p:cNvSpPr>
            <a:spLocks noGrp="1"/>
          </p:cNvSpPr>
          <p:nvPr>
            <p:ph type="title"/>
          </p:nvPr>
        </p:nvSpPr>
        <p:spPr>
          <a:xfrm>
            <a:off x="457200" y="306435"/>
            <a:ext cx="7086600" cy="527284"/>
          </a:xfrm>
        </p:spPr>
        <p:txBody>
          <a:bodyPr>
            <a:normAutofit fontScale="90000"/>
          </a:bodyPr>
          <a:lstStyle/>
          <a:p>
            <a:r>
              <a:rPr lang="ru-RU" dirty="0">
                <a:latin typeface="Times New Roman" panose="02020603050405020304" pitchFamily="18" charset="0"/>
                <a:cs typeface="Times New Roman" panose="02020603050405020304" pitchFamily="18" charset="0"/>
              </a:rPr>
              <a:t>Блок рекомендации сценариев</a:t>
            </a:r>
          </a:p>
        </p:txBody>
      </p:sp>
      <p:sp>
        <p:nvSpPr>
          <p:cNvPr id="3" name="TextBox 2">
            <a:extLst>
              <a:ext uri="{FF2B5EF4-FFF2-40B4-BE49-F238E27FC236}">
                <a16:creationId xmlns:a16="http://schemas.microsoft.com/office/drawing/2014/main" id="{30A26DC0-F9DC-F178-3A2E-981406D2F307}"/>
              </a:ext>
            </a:extLst>
          </p:cNvPr>
          <p:cNvSpPr txBox="1"/>
          <p:nvPr/>
        </p:nvSpPr>
        <p:spPr>
          <a:xfrm>
            <a:off x="166255" y="4649931"/>
            <a:ext cx="493568" cy="369332"/>
          </a:xfrm>
          <a:prstGeom prst="rect">
            <a:avLst/>
          </a:prstGeom>
          <a:noFill/>
        </p:spPr>
        <p:txBody>
          <a:bodyPr wrap="square" rtlCol="0">
            <a:spAutoFit/>
          </a:bodyPr>
          <a:lstStyle/>
          <a:p>
            <a:r>
              <a:rPr lang="ru-RU" dirty="0"/>
              <a:t>9</a:t>
            </a:r>
          </a:p>
        </p:txBody>
      </p:sp>
      <p:sp>
        <p:nvSpPr>
          <p:cNvPr id="8" name="TextBox 7">
            <a:extLst>
              <a:ext uri="{FF2B5EF4-FFF2-40B4-BE49-F238E27FC236}">
                <a16:creationId xmlns:a16="http://schemas.microsoft.com/office/drawing/2014/main" id="{B1F47227-16D2-4A55-886A-553E18B608F1}"/>
              </a:ext>
            </a:extLst>
          </p:cNvPr>
          <p:cNvSpPr txBox="1"/>
          <p:nvPr/>
        </p:nvSpPr>
        <p:spPr>
          <a:xfrm>
            <a:off x="-1833" y="-14263"/>
            <a:ext cx="9446865" cy="276999"/>
          </a:xfrm>
          <a:prstGeom prst="rect">
            <a:avLst/>
          </a:prstGeom>
          <a:noFill/>
        </p:spPr>
        <p:txBody>
          <a:bodyPr wrap="square" rtlCol="0">
            <a:spAutoFit/>
          </a:bodyPr>
          <a:lstStyle/>
          <a:p>
            <a:r>
              <a:rPr lang="ru-RU" sz="1200" dirty="0">
                <a:latin typeface="Times New Roman" panose="02020603050405020304" pitchFamily="18" charset="0"/>
                <a:cs typeface="Times New Roman" panose="02020603050405020304" pitchFamily="18" charset="0"/>
              </a:rPr>
              <a:t>Разработка интерактивной методики оценки эффективности систем цифровой подписи на основе библиотеки PyCryptodome</a:t>
            </a:r>
          </a:p>
        </p:txBody>
      </p:sp>
      <p:pic>
        <p:nvPicPr>
          <p:cNvPr id="9" name="Рисунок 8">
            <a:extLst>
              <a:ext uri="{FF2B5EF4-FFF2-40B4-BE49-F238E27FC236}">
                <a16:creationId xmlns:a16="http://schemas.microsoft.com/office/drawing/2014/main" id="{C79F97F6-B5F1-4F02-9039-A6FCBB326FB3}"/>
              </a:ext>
            </a:extLst>
          </p:cNvPr>
          <p:cNvPicPr/>
          <p:nvPr/>
        </p:nvPicPr>
        <p:blipFill>
          <a:blip r:embed="rId2"/>
          <a:stretch>
            <a:fillRect/>
          </a:stretch>
        </p:blipFill>
        <p:spPr>
          <a:xfrm>
            <a:off x="1021980" y="1038271"/>
            <a:ext cx="2588556" cy="3405982"/>
          </a:xfrm>
          <a:prstGeom prst="rect">
            <a:avLst/>
          </a:prstGeom>
        </p:spPr>
      </p:pic>
      <p:sp>
        <p:nvSpPr>
          <p:cNvPr id="4" name="TextBox 3">
            <a:extLst>
              <a:ext uri="{FF2B5EF4-FFF2-40B4-BE49-F238E27FC236}">
                <a16:creationId xmlns:a16="http://schemas.microsoft.com/office/drawing/2014/main" id="{26A165AB-D40D-42C4-A6F4-7C85ED0AB545}"/>
              </a:ext>
            </a:extLst>
          </p:cNvPr>
          <p:cNvSpPr txBox="1"/>
          <p:nvPr/>
        </p:nvSpPr>
        <p:spPr>
          <a:xfrm>
            <a:off x="4275246" y="1346495"/>
            <a:ext cx="3665242" cy="3147272"/>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уязвимость к различного рода атакам</a:t>
            </a:r>
            <a:endParaRPr lang="en-US" sz="1600" dirty="0">
              <a:latin typeface="Times New Roman" panose="02020603050405020304" pitchFamily="18" charset="0"/>
              <a:cs typeface="Times New Roman" panose="02020603050405020304" pitchFamily="18" charset="0"/>
            </a:endParaRPr>
          </a:p>
          <a:p>
            <a:pPr>
              <a:lnSpc>
                <a:spcPct val="125000"/>
              </a:lnSpc>
            </a:pPr>
            <a:r>
              <a:rPr lang="en-US" sz="1600" dirty="0">
                <a:latin typeface="Times New Roman" panose="02020603050405020304" pitchFamily="18" charset="0"/>
                <a:cs typeface="Times New Roman" panose="02020603050405020304" pitchFamily="18" charset="0"/>
              </a:rPr>
              <a:t>(</a:t>
            </a:r>
            <a:r>
              <a:rPr lang="ru-RU" sz="1600" dirty="0">
                <a:latin typeface="Times New Roman" panose="02020603050405020304" pitchFamily="18" charset="0"/>
                <a:cs typeface="Times New Roman" panose="02020603050405020304" pitchFamily="18" charset="0"/>
              </a:rPr>
              <a:t>перебор ключа</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атаки на алгоритм дополнения, коллизия хэшей,</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компрометация подписи)</a:t>
            </a:r>
            <a:endParaRPr lang="en-US"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скорость работы алгоритма</a:t>
            </a:r>
            <a:endParaRPr lang="en-US" sz="1600" dirty="0">
              <a:latin typeface="Times New Roman" panose="02020603050405020304" pitchFamily="18" charset="0"/>
              <a:cs typeface="Times New Roman" panose="02020603050405020304" pitchFamily="18" charset="0"/>
            </a:endParaRPr>
          </a:p>
          <a:p>
            <a:pPr marL="285750" indent="-285750">
              <a:lnSpc>
                <a:spcPct val="125000"/>
              </a:lnSpc>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длинна подписи</a:t>
            </a:r>
          </a:p>
          <a:p>
            <a:pPr marL="285750" indent="-285750">
              <a:lnSpc>
                <a:spcPct val="125000"/>
              </a:lnSpc>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размер ключа</a:t>
            </a:r>
          </a:p>
          <a:p>
            <a:pPr marL="285750" indent="-285750">
              <a:lnSpc>
                <a:spcPct val="125000"/>
              </a:lnSpc>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распространённость алгоритма в существующем ПО</a:t>
            </a:r>
          </a:p>
        </p:txBody>
      </p:sp>
      <p:sp>
        <p:nvSpPr>
          <p:cNvPr id="5" name="TextBox 4">
            <a:extLst>
              <a:ext uri="{FF2B5EF4-FFF2-40B4-BE49-F238E27FC236}">
                <a16:creationId xmlns:a16="http://schemas.microsoft.com/office/drawing/2014/main" id="{77F8D9C2-C18D-4CE3-A1A3-CA1DA97E0629}"/>
              </a:ext>
            </a:extLst>
          </p:cNvPr>
          <p:cNvSpPr txBox="1"/>
          <p:nvPr/>
        </p:nvSpPr>
        <p:spPr>
          <a:xfrm>
            <a:off x="4437529" y="913523"/>
            <a:ext cx="2810436" cy="369332"/>
          </a:xfrm>
          <a:prstGeom prst="rect">
            <a:avLst/>
          </a:prstGeom>
          <a:noFill/>
        </p:spPr>
        <p:txBody>
          <a:bodyPr wrap="square" rtlCol="0">
            <a:spAutoFit/>
          </a:bodyPr>
          <a:lstStyle/>
          <a:p>
            <a:r>
              <a:rPr lang="ru-RU" dirty="0">
                <a:latin typeface="Times New Roman" panose="02020603050405020304" pitchFamily="18" charset="0"/>
                <a:cs typeface="Times New Roman" panose="02020603050405020304" pitchFamily="18" charset="0"/>
              </a:rPr>
              <a:t>Критерии рекомендаций</a:t>
            </a:r>
          </a:p>
        </p:txBody>
      </p:sp>
      <p:sp>
        <p:nvSpPr>
          <p:cNvPr id="6" name="TextBox 5">
            <a:extLst>
              <a:ext uri="{FF2B5EF4-FFF2-40B4-BE49-F238E27FC236}">
                <a16:creationId xmlns:a16="http://schemas.microsoft.com/office/drawing/2014/main" id="{46C244D7-D048-49FB-9553-F2F8752C040A}"/>
              </a:ext>
            </a:extLst>
          </p:cNvPr>
          <p:cNvSpPr txBox="1"/>
          <p:nvPr/>
        </p:nvSpPr>
        <p:spPr>
          <a:xfrm>
            <a:off x="921127" y="4479528"/>
            <a:ext cx="4255994" cy="338554"/>
          </a:xfrm>
          <a:prstGeom prst="rect">
            <a:avLst/>
          </a:prstGeom>
          <a:noFill/>
        </p:spPr>
        <p:txBody>
          <a:bodyPr wrap="square" rtlCol="0">
            <a:spAutoFit/>
          </a:bodyPr>
          <a:lstStyle/>
          <a:p>
            <a:r>
              <a:rPr lang="ru-RU" sz="1600" dirty="0">
                <a:latin typeface="Times New Roman" panose="02020603050405020304" pitchFamily="18" charset="0"/>
                <a:cs typeface="Times New Roman" panose="02020603050405020304" pitchFamily="18" charset="0"/>
              </a:rPr>
              <a:t>Блок рекомендации сценариев</a:t>
            </a:r>
            <a:endParaRPr lang="ru-RU" sz="1600" dirty="0"/>
          </a:p>
        </p:txBody>
      </p:sp>
    </p:spTree>
    <p:extLst>
      <p:ext uri="{BB962C8B-B14F-4D97-AF65-F5344CB8AC3E}">
        <p14:creationId xmlns:p14="http://schemas.microsoft.com/office/powerpoint/2010/main" val="131532984"/>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5945</TotalTime>
  <Words>639</Words>
  <Application>Microsoft Office PowerPoint</Application>
  <PresentationFormat>Экран (16:9)</PresentationFormat>
  <Paragraphs>141</Paragraphs>
  <Slides>13</Slides>
  <Notes>7</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13</vt:i4>
      </vt:variant>
    </vt:vector>
  </HeadingPairs>
  <TitlesOfParts>
    <vt:vector size="20" baseType="lpstr">
      <vt:lpstr>ALS Gorizont Bold Expanded</vt:lpstr>
      <vt:lpstr>Arial</vt:lpstr>
      <vt:lpstr>Calibri</vt:lpstr>
      <vt:lpstr>Golos Text</vt:lpstr>
      <vt:lpstr>Golos Text DemiBold</vt:lpstr>
      <vt:lpstr>Times New Roman</vt:lpstr>
      <vt:lpstr>Тема1</vt:lpstr>
      <vt:lpstr>Выпускная квалификационная работа Разработка интерактивной методики оценки эффективности систем цифровой подписи на основе библиотеки PyCryptodome  Факультет безопасности информационных технологий Образовательная программа Технологии защиты информации Направление подготовки (специальность) 10.03.01 Информационная безопасность Выполнил студент: Гутник Дмитрий Вячеславович, N34491 Научный руководитель: доцент ФБИТ, к.т.н., Таранов Сергей Владимирович Санкт-Петербург, 2023</vt:lpstr>
      <vt:lpstr>Актуальность</vt:lpstr>
      <vt:lpstr>Цель и задачи</vt:lpstr>
      <vt:lpstr>PyCryptodome</vt:lpstr>
      <vt:lpstr>Программная реализация</vt:lpstr>
      <vt:lpstr>Тест производительности алгоритмов</vt:lpstr>
      <vt:lpstr>Блок схема методики</vt:lpstr>
      <vt:lpstr>Блок выбора алгоритмов</vt:lpstr>
      <vt:lpstr>Блок рекомендации сценариев</vt:lpstr>
      <vt:lpstr>Аналоги</vt:lpstr>
      <vt:lpstr>Вывод</vt:lpstr>
      <vt:lpstr>Выполнение цели и задач</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Pc_g</cp:lastModifiedBy>
  <cp:revision>151</cp:revision>
  <dcterms:created xsi:type="dcterms:W3CDTF">2014-06-27T12:30:22Z</dcterms:created>
  <dcterms:modified xsi:type="dcterms:W3CDTF">2023-05-10T17:18:20Z</dcterms:modified>
</cp:coreProperties>
</file>